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36"/>
  </p:notesMasterIdLst>
  <p:handoutMasterIdLst>
    <p:handoutMasterId r:id="rId37"/>
  </p:handoutMasterIdLst>
  <p:sldIdLst>
    <p:sldId id="289" r:id="rId5"/>
    <p:sldId id="258" r:id="rId6"/>
    <p:sldId id="266" r:id="rId7"/>
    <p:sldId id="295" r:id="rId8"/>
    <p:sldId id="316" r:id="rId9"/>
    <p:sldId id="317" r:id="rId10"/>
    <p:sldId id="296" r:id="rId11"/>
    <p:sldId id="300" r:id="rId12"/>
    <p:sldId id="301" r:id="rId13"/>
    <p:sldId id="302" r:id="rId14"/>
    <p:sldId id="303" r:id="rId15"/>
    <p:sldId id="304" r:id="rId16"/>
    <p:sldId id="297" r:id="rId17"/>
    <p:sldId id="305" r:id="rId18"/>
    <p:sldId id="318" r:id="rId19"/>
    <p:sldId id="306" r:id="rId20"/>
    <p:sldId id="319" r:id="rId21"/>
    <p:sldId id="298" r:id="rId22"/>
    <p:sldId id="309" r:id="rId23"/>
    <p:sldId id="311" r:id="rId24"/>
    <p:sldId id="312" r:id="rId25"/>
    <p:sldId id="313" r:id="rId26"/>
    <p:sldId id="314" r:id="rId27"/>
    <p:sldId id="320" r:id="rId28"/>
    <p:sldId id="321" r:id="rId29"/>
    <p:sldId id="322" r:id="rId30"/>
    <p:sldId id="299" r:id="rId31"/>
    <p:sldId id="315" r:id="rId32"/>
    <p:sldId id="308" r:id="rId33"/>
    <p:sldId id="278" r:id="rId34"/>
    <p:sldId id="27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99" d="100"/>
          <a:sy n="99" d="100"/>
        </p:scale>
        <p:origin x="312" y="77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Bachelor Thesis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Bachelor Thesis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Bachelor Thesis Project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Bachelor Thesis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/>
              <a:t>2024</a:t>
            </a:r>
            <a:endParaRPr lang="en-US" noProof="0" dirty="0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Bachelor Thesis Project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Bachelor Thesis Project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CE0E97-85AE-BE9D-BB93-C4A7A78A64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2138363"/>
            <a:ext cx="10515600" cy="36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Bachelor Thesis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Bachelor Thesis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Bachelor Thesis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Bachelor Thesis Project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Bachelor Thesis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 dirty="0"/>
              <a:t>Bachelor Thesis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2024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Bachelor Thesis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Bachelor Thesis Project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Bachelor Thesis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Bachelor Thesis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560.png"/><Relationship Id="rId7" Type="http://schemas.openxmlformats.org/officeDocument/2006/relationships/image" Target="../media/image61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7.png"/><Relationship Id="rId7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0.png"/><Relationship Id="rId11" Type="http://schemas.openxmlformats.org/officeDocument/2006/relationships/image" Target="../media/image85.png"/><Relationship Id="rId5" Type="http://schemas.openxmlformats.org/officeDocument/2006/relationships/image" Target="../media/image69.png"/><Relationship Id="rId10" Type="http://schemas.openxmlformats.org/officeDocument/2006/relationships/image" Target="../media/image84.png"/><Relationship Id="rId4" Type="http://schemas.openxmlformats.org/officeDocument/2006/relationships/image" Target="../media/image68.png"/><Relationship Id="rId9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169" y="5119675"/>
            <a:ext cx="10533661" cy="965380"/>
          </a:xfrm>
        </p:spPr>
        <p:txBody>
          <a:bodyPr>
            <a:noAutofit/>
          </a:bodyPr>
          <a:lstStyle/>
          <a:p>
            <a:pPr algn="ctr"/>
            <a:r>
              <a:rPr lang="en-US" sz="2000" dirty="0"/>
              <a:t>Topic: Robust parameter estimation and outlier detection in online streaming data using two-fold incremental Gaussian mixture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918531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PROJECT-II (MA47202) Presentation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283656"/>
            <a:ext cx="5431971" cy="267295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submitted to</a:t>
            </a:r>
            <a:br>
              <a:rPr lang="en-US" dirty="0"/>
            </a:br>
            <a:r>
              <a:rPr lang="en-US" b="1" dirty="0"/>
              <a:t>Indian Institute of Technology, Kharagpur</a:t>
            </a:r>
          </a:p>
          <a:p>
            <a:pPr algn="ctr"/>
            <a:r>
              <a:rPr lang="en-US" dirty="0"/>
              <a:t>in partial fulfillment for the award of the degree of</a:t>
            </a:r>
            <a:br>
              <a:rPr lang="en-US" dirty="0"/>
            </a:br>
            <a:r>
              <a:rPr lang="en-US" b="1" dirty="0"/>
              <a:t>Integrated Masters of Science</a:t>
            </a:r>
            <a:br>
              <a:rPr lang="en-US" dirty="0"/>
            </a:br>
            <a:r>
              <a:rPr lang="en-US" dirty="0"/>
              <a:t>in</a:t>
            </a:r>
            <a:br>
              <a:rPr lang="en-US" dirty="0"/>
            </a:br>
            <a:r>
              <a:rPr lang="en-US" b="1" dirty="0"/>
              <a:t>Mathematics and Computing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67323" y="3311976"/>
            <a:ext cx="5433204" cy="365125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Prabhav Sunil Patil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67939" y="3652504"/>
            <a:ext cx="5431971" cy="557950"/>
          </a:xfrm>
        </p:spPr>
        <p:txBody>
          <a:bodyPr/>
          <a:lstStyle/>
          <a:p>
            <a:pPr algn="ctr"/>
            <a:r>
              <a:rPr lang="en-US" dirty="0"/>
              <a:t>Roll Number: 20MA20042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C26CE0-2506-4B44-A26F-C12BFA5B18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60926" y="4042649"/>
            <a:ext cx="5431971" cy="557950"/>
          </a:xfrm>
        </p:spPr>
        <p:txBody>
          <a:bodyPr/>
          <a:lstStyle/>
          <a:p>
            <a:pPr algn="ctr"/>
            <a:r>
              <a:rPr lang="en-US" dirty="0"/>
              <a:t>Under the supervision of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059693" y="4345469"/>
            <a:ext cx="5433204" cy="365125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Professor Swanand Khare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/>
              <a:t>2024</a:t>
            </a:r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</a:t>
            </a:fld>
            <a:r>
              <a:rPr lang="en-US" dirty="0"/>
              <a:t>/31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D5812E-8148-FBFE-54D0-7614930DA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14814" cy="45280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A1E6DC-E681-FD73-D126-2AA177B57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86" y="772945"/>
            <a:ext cx="3937649" cy="393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497" y="219639"/>
            <a:ext cx="8421688" cy="1325563"/>
          </a:xfrm>
        </p:spPr>
        <p:txBody>
          <a:bodyPr/>
          <a:lstStyle/>
          <a:p>
            <a:r>
              <a:rPr lang="en-US" dirty="0"/>
              <a:t>Modified Incremental gaussian mixture model (MIGMM)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2024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/31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FFB310-5418-690B-762C-43A1B2634C29}"/>
                  </a:ext>
                </a:extLst>
              </p:cNvPr>
              <p:cNvSpPr txBox="1"/>
              <p:nvPr/>
            </p:nvSpPr>
            <p:spPr>
              <a:xfrm>
                <a:off x="1239702" y="1482925"/>
                <a:ext cx="941911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000" b="0" i="0" u="none" strike="noStrike" kern="1200" cap="all" spc="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enorite"/>
                    <a:ea typeface="+mn-ea"/>
                    <a:cs typeface="+mn-cs"/>
                  </a:rPr>
                  <a:t>Step 2: Removing spurious components on the basis of Logical matrix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all" spc="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𝐿𝑀</m:t>
                    </m:r>
                  </m:oMath>
                </a14:m>
                <a:r>
                  <a:rPr lang="en-US" sz="2000" cap="all" spc="150" dirty="0">
                    <a:solidFill>
                      <a:prstClr val="black"/>
                    </a:solidFill>
                    <a:latin typeface="Tenorite"/>
                  </a:rPr>
                  <a:t> and its formulation</a:t>
                </a:r>
                <a:r>
                  <a:rPr kumimoji="0" lang="en-US" sz="2000" b="0" i="0" u="none" strike="noStrike" kern="1200" cap="all" spc="15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enorite"/>
                    <a:ea typeface="+mn-ea"/>
                    <a:cs typeface="+mn-cs"/>
                  </a:rPr>
                  <a:t>	</a:t>
                </a:r>
                <a:endParaRPr kumimoji="0" lang="en-US" sz="2000" b="0" i="0" u="none" strike="noStrike" kern="1200" cap="all" spc="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enorite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FFB310-5418-690B-762C-43A1B2634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702" y="1482925"/>
                <a:ext cx="9419114" cy="646331"/>
              </a:xfrm>
              <a:prstGeom prst="rect">
                <a:avLst/>
              </a:prstGeom>
              <a:blipFill>
                <a:blip r:embed="rId2"/>
                <a:stretch>
                  <a:fillRect l="-65" t="-9434" r="-971" b="-160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B3DBA4F-2DF9-B52C-18D7-B30D6887ADE6}"/>
              </a:ext>
            </a:extLst>
          </p:cNvPr>
          <p:cNvSpPr txBox="1">
            <a:spLocks/>
          </p:cNvSpPr>
          <p:nvPr/>
        </p:nvSpPr>
        <p:spPr>
          <a:xfrm>
            <a:off x="1156121" y="1235397"/>
            <a:ext cx="9879758" cy="1997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598996DA-D236-E39F-3160-496C600BE5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366922" y="2234330"/>
                <a:ext cx="9419113" cy="374049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of Logical Matrix</a:t>
                </a:r>
                <a:br>
                  <a:rPr lang="en-US" b="1" dirty="0"/>
                </a:br>
                <a:r>
                  <a:rPr lang="en-US" dirty="0"/>
                  <a:t>The Logical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logical matrix formulated on the basis of how close two components are with each other considering both the means and covariances of the components. </a:t>
                </a:r>
              </a:p>
              <a:p>
                <a:r>
                  <a:rPr lang="en-US" b="0" dirty="0"/>
                  <a:t>It is described as</a:t>
                </a:r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𝑀𝑋𝑀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,0.95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b="0" dirty="0"/>
                  <a:t>chosen according to the 95% confidence level, which is a widely used classification criterion</a:t>
                </a: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598996DA-D236-E39F-3160-496C600BE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366922" y="2234330"/>
                <a:ext cx="9419113" cy="3740496"/>
              </a:xfrm>
              <a:blipFill>
                <a:blip r:embed="rId3"/>
                <a:stretch>
                  <a:fillRect l="-194" t="-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EF6AA22-0F6A-1388-6022-20FFA08EF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839" y="3338338"/>
            <a:ext cx="4314908" cy="91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96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497" y="219639"/>
            <a:ext cx="8421688" cy="1325563"/>
          </a:xfrm>
        </p:spPr>
        <p:txBody>
          <a:bodyPr/>
          <a:lstStyle/>
          <a:p>
            <a:r>
              <a:rPr lang="en-US" dirty="0"/>
              <a:t>Modified Incremental gaussian mixture model (MIGMM)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2024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/31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FFB310-5418-690B-762C-43A1B2634C29}"/>
                  </a:ext>
                </a:extLst>
              </p:cNvPr>
              <p:cNvSpPr txBox="1"/>
              <p:nvPr/>
            </p:nvSpPr>
            <p:spPr>
              <a:xfrm>
                <a:off x="1239702" y="1482925"/>
                <a:ext cx="941911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000" b="0" i="0" u="none" strike="noStrike" kern="1200" cap="all" spc="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enorite"/>
                    <a:ea typeface="+mn-ea"/>
                    <a:cs typeface="+mn-cs"/>
                  </a:rPr>
                  <a:t>Step 2: Removing spurious components on the basis of Logical matrix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all" spc="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𝐿𝑀</m:t>
                    </m:r>
                  </m:oMath>
                </a14:m>
                <a:r>
                  <a:rPr lang="en-US" sz="2000" cap="all" spc="150" dirty="0">
                    <a:solidFill>
                      <a:prstClr val="black"/>
                    </a:solidFill>
                    <a:latin typeface="Tenorite"/>
                  </a:rPr>
                  <a:t> and its formulation</a:t>
                </a:r>
                <a:r>
                  <a:rPr kumimoji="0" lang="en-US" sz="2000" b="0" i="0" u="none" strike="noStrike" kern="1200" cap="all" spc="15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enorite"/>
                    <a:ea typeface="+mn-ea"/>
                    <a:cs typeface="+mn-cs"/>
                  </a:rPr>
                  <a:t>	</a:t>
                </a:r>
                <a:endParaRPr kumimoji="0" lang="en-US" sz="2000" b="0" i="0" u="none" strike="noStrike" kern="1200" cap="all" spc="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enorite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FFB310-5418-690B-762C-43A1B2634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702" y="1482925"/>
                <a:ext cx="9419114" cy="646331"/>
              </a:xfrm>
              <a:prstGeom prst="rect">
                <a:avLst/>
              </a:prstGeom>
              <a:blipFill>
                <a:blip r:embed="rId2"/>
                <a:stretch>
                  <a:fillRect l="-65" t="-9434" r="-971" b="-160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B3DBA4F-2DF9-B52C-18D7-B30D6887ADE6}"/>
              </a:ext>
            </a:extLst>
          </p:cNvPr>
          <p:cNvSpPr txBox="1">
            <a:spLocks/>
          </p:cNvSpPr>
          <p:nvPr/>
        </p:nvSpPr>
        <p:spPr>
          <a:xfrm>
            <a:off x="1156121" y="1235397"/>
            <a:ext cx="9879758" cy="1997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598996DA-D236-E39F-3160-496C600BE5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366922" y="2322462"/>
                <a:ext cx="3760460" cy="3740496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Extensive experimental studie</a:t>
                </a:r>
                <a:r>
                  <a:rPr lang="en-US" dirty="0"/>
                  <a:t>s were performed to estimate how the output components relate to input components. On the basis of these studies, the following conclusions were made: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a component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=1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b="0" dirty="0"/>
                  <a:t> can be considered spurious and removed, 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component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dirty="0"/>
                  <a:t> can be considered spurious and removed.</a:t>
                </a:r>
              </a:p>
              <a:p>
                <a:r>
                  <a:rPr lang="en-US" dirty="0"/>
                  <a:t>On this basis, LM-based spurious component detection algorithm is summarized.</a:t>
                </a:r>
                <a:endParaRPr lang="en-US" b="0" dirty="0"/>
              </a:p>
            </p:txBody>
          </p:sp>
        </mc:Choice>
        <mc:Fallback xmlns="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598996DA-D236-E39F-3160-496C600BE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366922" y="2322462"/>
                <a:ext cx="3760460" cy="3740496"/>
              </a:xfrm>
              <a:blipFill>
                <a:blip r:embed="rId3"/>
                <a:stretch>
                  <a:fillRect l="-486" t="-326" r="-17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CA88E8A-CC67-262B-59C8-A236ADA1B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745" y="2322462"/>
            <a:ext cx="6088055" cy="346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99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497" y="219639"/>
            <a:ext cx="8421688" cy="1325563"/>
          </a:xfrm>
        </p:spPr>
        <p:txBody>
          <a:bodyPr/>
          <a:lstStyle/>
          <a:p>
            <a:r>
              <a:rPr lang="en-US" dirty="0"/>
              <a:t>Fundamental limitation of migmm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2024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/31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B3DBA4F-2DF9-B52C-18D7-B30D6887ADE6}"/>
              </a:ext>
            </a:extLst>
          </p:cNvPr>
          <p:cNvSpPr txBox="1">
            <a:spLocks/>
          </p:cNvSpPr>
          <p:nvPr/>
        </p:nvSpPr>
        <p:spPr>
          <a:xfrm>
            <a:off x="1156121" y="1235397"/>
            <a:ext cx="9879758" cy="1997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98996DA-D236-E39F-3160-496C600BE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6120" y="1471672"/>
            <a:ext cx="7454479" cy="579765"/>
          </a:xfrm>
        </p:spPr>
        <p:txBody>
          <a:bodyPr>
            <a:normAutofit/>
          </a:bodyPr>
          <a:lstStyle/>
          <a:p>
            <a:r>
              <a:rPr lang="en-US" b="0" dirty="0"/>
              <a:t>The removal procedure of the MIGMM algorithm </a:t>
            </a:r>
            <a:r>
              <a:rPr lang="en-US" dirty="0"/>
              <a:t>is described as follows. </a:t>
            </a:r>
            <a:endParaRPr lang="en-US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B0DAC-15A9-D360-5F94-B12F2714D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942" y="1987840"/>
            <a:ext cx="7818798" cy="1539373"/>
          </a:xfrm>
          <a:prstGeom prst="rect">
            <a:avLst/>
          </a:prstGeom>
        </p:spPr>
      </p:pic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5E2FED55-4C5B-1233-442B-DDEACBE80397}"/>
              </a:ext>
            </a:extLst>
          </p:cNvPr>
          <p:cNvSpPr txBox="1">
            <a:spLocks/>
          </p:cNvSpPr>
          <p:nvPr/>
        </p:nvSpPr>
        <p:spPr>
          <a:xfrm>
            <a:off x="1156120" y="3804531"/>
            <a:ext cx="9095065" cy="2476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represents a two-phase model. First phase estimates the parameters on the basis of incremental data. Second phase removes the spurious components present in the estimate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implies a spurious-removal procedure is performed once the data streaming is fully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Hence, at insertion of every new data point, the spurious-removal procedure needs to be performed to determine the correct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Furthermore, the correct determination of the parameters at a previous step is not used for further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need to find an approach which estimates the parameters as well as removes the spurious components in a parallel manner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455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Formulation of a new model</a:t>
            </a:r>
          </a:p>
        </p:txBody>
      </p:sp>
    </p:spTree>
    <p:extLst>
      <p:ext uri="{BB962C8B-B14F-4D97-AF65-F5344CB8AC3E}">
        <p14:creationId xmlns:p14="http://schemas.microsoft.com/office/powerpoint/2010/main" val="1596900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687" y="199047"/>
            <a:ext cx="10279113" cy="1325563"/>
          </a:xfrm>
        </p:spPr>
        <p:txBody>
          <a:bodyPr/>
          <a:lstStyle/>
          <a:p>
            <a:r>
              <a:rPr lang="en-US" dirty="0"/>
              <a:t>Two-fold Incremental gaussian mixture framework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2024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/31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FFB310-5418-690B-762C-43A1B2634C29}"/>
              </a:ext>
            </a:extLst>
          </p:cNvPr>
          <p:cNvSpPr txBox="1"/>
          <p:nvPr/>
        </p:nvSpPr>
        <p:spPr>
          <a:xfrm>
            <a:off x="4000777" y="2137059"/>
            <a:ext cx="7304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cap="all" spc="150" dirty="0">
                <a:solidFill>
                  <a:prstClr val="black"/>
                </a:solidFill>
                <a:latin typeface="Tenorite"/>
              </a:rPr>
              <a:t>Determination of an outlier</a:t>
            </a:r>
            <a:endParaRPr kumimoji="0" lang="en-US" sz="2000" b="0" i="0" u="none" strike="noStrike" kern="1200" cap="all" spc="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B3DBA4F-2DF9-B52C-18D7-B30D6887ADE6}"/>
              </a:ext>
            </a:extLst>
          </p:cNvPr>
          <p:cNvSpPr txBox="1">
            <a:spLocks/>
          </p:cNvSpPr>
          <p:nvPr/>
        </p:nvSpPr>
        <p:spPr>
          <a:xfrm>
            <a:off x="1173680" y="1298871"/>
            <a:ext cx="10442300" cy="767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Proposes a novel approach to identify the outliers as well as merge the outliers once they start to form a cluster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Proposed the design of an algorithm to inculcate the above methodology with IGMM along with an auxiliary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598996DA-D236-E39F-3160-496C600BE5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191239" y="2561122"/>
                <a:ext cx="9827081" cy="3740496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Outliers are the part of the new samples which are not well described by any current components in the GMM framework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not recognized as belonging to a mixture component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if its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lower than a certified threshold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rejected by all density components, meaning that it is significantly different from all the components, it is considered to be an outlier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Similar to the novelty-criterion of the IGMM framework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Instead of creating a new component, 2FIGMM classifies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as outlier, and puts it into outliers list</a:t>
                </a:r>
              </a:p>
            </p:txBody>
          </p:sp>
        </mc:Choice>
        <mc:Fallback xmlns="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598996DA-D236-E39F-3160-496C600BE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191239" y="2561122"/>
                <a:ext cx="9827081" cy="3740496"/>
              </a:xfrm>
              <a:blipFill>
                <a:blip r:embed="rId2"/>
                <a:stretch>
                  <a:fillRect l="-62" t="-326" r="-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CBC9E2F-2CC9-81A4-BEC0-6D729C195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251" y="4960907"/>
            <a:ext cx="5273497" cy="11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46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0" y="1768180"/>
            <a:ext cx="6412287" cy="1325563"/>
          </a:xfrm>
        </p:spPr>
        <p:txBody>
          <a:bodyPr/>
          <a:lstStyle/>
          <a:p>
            <a:r>
              <a:rPr lang="en-US" dirty="0"/>
              <a:t>General outline of the framework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2024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/31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B3DBA4F-2DF9-B52C-18D7-B30D6887ADE6}"/>
              </a:ext>
            </a:extLst>
          </p:cNvPr>
          <p:cNvSpPr txBox="1">
            <a:spLocks/>
          </p:cNvSpPr>
          <p:nvPr/>
        </p:nvSpPr>
        <p:spPr>
          <a:xfrm>
            <a:off x="838200" y="3114242"/>
            <a:ext cx="5606827" cy="1211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essential models working parallelly to retrieve the parameters of the data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Auxiliary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F48961-58D0-9EB4-1C6B-1BB9E6841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1058" y="377831"/>
            <a:ext cx="4794457" cy="5978520"/>
          </a:xfrm>
        </p:spPr>
      </p:pic>
    </p:spTree>
    <p:extLst>
      <p:ext uri="{BB962C8B-B14F-4D97-AF65-F5344CB8AC3E}">
        <p14:creationId xmlns:p14="http://schemas.microsoft.com/office/powerpoint/2010/main" val="2325634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687" y="199047"/>
            <a:ext cx="10279113" cy="1325563"/>
          </a:xfrm>
        </p:spPr>
        <p:txBody>
          <a:bodyPr/>
          <a:lstStyle/>
          <a:p>
            <a:r>
              <a:rPr lang="en-US" dirty="0"/>
              <a:t>IGMM AS AN AUXILLIARY MODEL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2024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/31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FFB310-5418-690B-762C-43A1B2634C29}"/>
              </a:ext>
            </a:extLst>
          </p:cNvPr>
          <p:cNvSpPr txBox="1"/>
          <p:nvPr/>
        </p:nvSpPr>
        <p:spPr>
          <a:xfrm>
            <a:off x="1906292" y="1138757"/>
            <a:ext cx="8379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cap="all" spc="150" dirty="0">
                <a:solidFill>
                  <a:prstClr val="black"/>
                </a:solidFill>
                <a:latin typeface="Tenorite"/>
              </a:rPr>
              <a:t>When outliers start to have a significant contribution</a:t>
            </a:r>
            <a:endParaRPr kumimoji="0" lang="en-US" sz="2000" b="0" i="0" u="none" strike="noStrike" kern="1200" cap="all" spc="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598996DA-D236-E39F-3160-496C600BE5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21118" y="1546907"/>
                <a:ext cx="5520561" cy="446043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probabilistically assigned to a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by the corresponding posterior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This implies the parameter for the equivalent number of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used to compute parameter estimates of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-th distribution can be described as,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set of outlier data points represented the most by component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are also shifted to the normal data set. Hence, the mathematical formulation of the set of these outlier data points can be represented as follows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corresponds to the components of the GMM             realized by the outliers, and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-th component satisfies</a:t>
                </a:r>
              </a:p>
            </p:txBody>
          </p:sp>
        </mc:Choice>
        <mc:Fallback xmlns="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598996DA-D236-E39F-3160-496C600BE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21118" y="1546907"/>
                <a:ext cx="5520561" cy="4460438"/>
              </a:xfrm>
              <a:blipFill>
                <a:blip r:embed="rId2"/>
                <a:stretch>
                  <a:fillRect l="-331" t="-274" r="-8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1FBA27C-56E7-3F60-D797-F412FCD33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805" y="2733751"/>
            <a:ext cx="2988068" cy="634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17C4D1-8F83-1F7A-B9DF-484AAF03F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943" y="4399280"/>
            <a:ext cx="4560909" cy="6338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7E7AEC-069B-6D1F-D148-251A933F7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364" y="5625530"/>
            <a:ext cx="2605173" cy="553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1A1782-964A-43C4-C754-BB428F9ED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559" y="1624037"/>
            <a:ext cx="5590138" cy="440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77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687" y="199047"/>
            <a:ext cx="10279113" cy="1325563"/>
          </a:xfrm>
        </p:spPr>
        <p:txBody>
          <a:bodyPr/>
          <a:lstStyle/>
          <a:p>
            <a:r>
              <a:rPr lang="en-US" dirty="0"/>
              <a:t>Incremental </a:t>
            </a:r>
            <a:r>
              <a:rPr lang="en-US" dirty="0" err="1"/>
              <a:t>dbscan</a:t>
            </a:r>
            <a:r>
              <a:rPr lang="en-US" dirty="0"/>
              <a:t> AS AN AUXILLIARY MODEL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2024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/31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F0EF1D-AB7B-507A-5FA6-B737E6F2DB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5861" y="1263803"/>
            <a:ext cx="5226103" cy="503119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5">
                <a:extLst>
                  <a:ext uri="{FF2B5EF4-FFF2-40B4-BE49-F238E27FC236}">
                    <a16:creationId xmlns:a16="http://schemas.microsoft.com/office/drawing/2014/main" id="{50A2C064-7B8F-A4BC-8A17-67CBACA5A2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17552"/>
                <a:ext cx="5520561" cy="44604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An observation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probabilistically assigned to a distribution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by the corresponding posterior probability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This implies the parameter for the equivalent number of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used to compute parameter estimates of 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-th distribution can be described as,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Evaluate whether the ratio of the number of data points in a given cluster to the total number of data points in the base model exceeds the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Content Placeholder 15">
                <a:extLst>
                  <a:ext uri="{FF2B5EF4-FFF2-40B4-BE49-F238E27FC236}">
                    <a16:creationId xmlns:a16="http://schemas.microsoft.com/office/drawing/2014/main" id="{50A2C064-7B8F-A4BC-8A17-67CBACA5A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17552"/>
                <a:ext cx="5520561" cy="4460438"/>
              </a:xfrm>
              <a:prstGeom prst="rect">
                <a:avLst/>
              </a:prstGeom>
              <a:blipFill>
                <a:blip r:embed="rId3"/>
                <a:stretch>
                  <a:fillRect l="-221" t="-273" r="-7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5E79A75A-0327-78A4-033C-D1C6B0D13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366" y="2710503"/>
            <a:ext cx="2988068" cy="6342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5AE945-9702-C558-930E-80D282341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441" y="4465382"/>
            <a:ext cx="4492078" cy="98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38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Experiments and results</a:t>
            </a:r>
          </a:p>
        </p:txBody>
      </p:sp>
    </p:spTree>
    <p:extLst>
      <p:ext uri="{BB962C8B-B14F-4D97-AF65-F5344CB8AC3E}">
        <p14:creationId xmlns:p14="http://schemas.microsoft.com/office/powerpoint/2010/main" val="2518379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687" y="199047"/>
            <a:ext cx="10279113" cy="1325563"/>
          </a:xfrm>
        </p:spPr>
        <p:txBody>
          <a:bodyPr/>
          <a:lstStyle/>
          <a:p>
            <a:r>
              <a:rPr lang="en-US" dirty="0"/>
              <a:t>Limitation of IGMM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2024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/31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EB3DBA4F-2DF9-B52C-18D7-B30D6887AD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2726" y="1815712"/>
                <a:ext cx="3189773" cy="43559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𝑛𝑜𝑣</m:t>
                        </m:r>
                      </m:sub>
                    </m:sSub>
                  </m:oMath>
                </a14:m>
                <a:r>
                  <a:rPr lang="en-US" dirty="0"/>
                  <a:t> has a significant play in the complexity of the model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Empirical analysis over a synthetically generated datasets clearly show that a slight perturbation in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𝑛𝑜𝑣</m:t>
                        </m:r>
                      </m:sub>
                    </m:sSub>
                  </m:oMath>
                </a14:m>
                <a:r>
                  <a:rPr lang="en-US" dirty="0"/>
                  <a:t> significantly can change the estimates of the parameters as well as the number of mixture components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Shown is the experiment evaluated on a simulation of 1000 data points from a one-dimensional two-component Gaussian mixture model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=0.3,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𝑛𝑜𝑣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=0.45</m:t>
                    </m:r>
                  </m:oMath>
                </a14:m>
                <a:r>
                  <a:rPr lang="en-US" b="0" dirty="0"/>
                  <a:t>, the changes in the estimation of the parameters are given</a:t>
                </a:r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EB3DBA4F-2DF9-B52C-18D7-B30D6887A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26" y="1815712"/>
                <a:ext cx="3189773" cy="4355972"/>
              </a:xfrm>
              <a:prstGeom prst="rect">
                <a:avLst/>
              </a:prstGeom>
              <a:blipFill>
                <a:blip r:embed="rId2"/>
                <a:stretch>
                  <a:fillRect l="-191" t="-840" r="-17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AD3557-9207-99F3-7DC3-74D4CF4DDD4A}"/>
                  </a:ext>
                </a:extLst>
              </p:cNvPr>
              <p:cNvSpPr txBox="1"/>
              <p:nvPr/>
            </p:nvSpPr>
            <p:spPr>
              <a:xfrm>
                <a:off x="1142726" y="1294294"/>
                <a:ext cx="94191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000" b="0" i="0" u="none" strike="noStrike" kern="1200" cap="all" spc="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enorite"/>
                    <a:ea typeface="+mn-ea"/>
                    <a:cs typeface="+mn-cs"/>
                  </a:rPr>
                  <a:t>Sensitivity analysis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000" b="0" i="1" u="none" strike="noStrike" kern="1200" cap="all" spc="15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N" sz="2000" b="0" i="1" u="none" strike="noStrike" kern="1200" cap="all" spc="15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𝜏</m:t>
                        </m:r>
                      </m:e>
                      <m:sub>
                        <m:r>
                          <a:rPr kumimoji="0" lang="en-IN" sz="2000" b="0" i="1" u="none" strike="noStrike" kern="1200" cap="all" spc="15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𝑛𝑜𝑣</m:t>
                        </m:r>
                      </m:sub>
                    </m:sSub>
                  </m:oMath>
                </a14:m>
                <a:endParaRPr kumimoji="0" lang="en-IN" sz="2000" b="0" i="0" u="none" strike="noStrike" kern="1200" cap="all" spc="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enorite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AD3557-9207-99F3-7DC3-74D4CF4DD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26" y="1294294"/>
                <a:ext cx="9419114" cy="369332"/>
              </a:xfrm>
              <a:prstGeom prst="rect">
                <a:avLst/>
              </a:prstGeom>
              <a:blipFill>
                <a:blip r:embed="rId3"/>
                <a:stretch>
                  <a:fillRect l="-647" t="-16393" b="-278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837743B-B270-65A3-2B26-E3532BCF5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054" y="1174936"/>
            <a:ext cx="3595169" cy="27742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1758F1-8D16-9047-E4F3-992B68E62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820" y="4041532"/>
            <a:ext cx="2267651" cy="17640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47A850-2EF1-4DAE-43E5-B41B52816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471" y="4010769"/>
            <a:ext cx="2381287" cy="18274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1468E0-B3E6-9DBD-D4C2-FA80FA40E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2758" y="4010769"/>
            <a:ext cx="2390536" cy="1883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8FA76D-7337-2F11-A511-047DAF832DBF}"/>
                  </a:ext>
                </a:extLst>
              </p:cNvPr>
              <p:cNvSpPr txBox="1"/>
              <p:nvPr/>
            </p:nvSpPr>
            <p:spPr>
              <a:xfrm>
                <a:off x="5346513" y="5805612"/>
                <a:ext cx="1587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8FA76D-7337-2F11-A511-047DAF832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513" y="5805612"/>
                <a:ext cx="158720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D7098C-F2E7-F943-A92E-35E598FB92A9}"/>
                  </a:ext>
                </a:extLst>
              </p:cNvPr>
              <p:cNvSpPr txBox="1"/>
              <p:nvPr/>
            </p:nvSpPr>
            <p:spPr>
              <a:xfrm>
                <a:off x="7727800" y="5805612"/>
                <a:ext cx="1587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D7098C-F2E7-F943-A92E-35E598FB9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800" y="5805612"/>
                <a:ext cx="15872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550F7D-DD8F-46C4-ECC8-5A2790CEAF74}"/>
                  </a:ext>
                </a:extLst>
              </p:cNvPr>
              <p:cNvSpPr txBox="1"/>
              <p:nvPr/>
            </p:nvSpPr>
            <p:spPr>
              <a:xfrm>
                <a:off x="9991332" y="5805612"/>
                <a:ext cx="1587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=0.45</m:t>
                    </m:r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550F7D-DD8F-46C4-ECC8-5A2790CEA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1332" y="5805612"/>
                <a:ext cx="158720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093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Thesis problem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687" y="199047"/>
            <a:ext cx="10279113" cy="1325563"/>
          </a:xfrm>
        </p:spPr>
        <p:txBody>
          <a:bodyPr/>
          <a:lstStyle/>
          <a:p>
            <a:r>
              <a:rPr lang="en-US" dirty="0"/>
              <a:t>Limitation of IGMM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2024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/31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EB3DBA4F-2DF9-B52C-18D7-B30D6887AD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2726" y="1815712"/>
                <a:ext cx="4114800" cy="44016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Experimental analysis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all" spc="15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cap="all" spc="1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cap="all" spc="1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𝑖𝑛𝑖</m:t>
                        </m:r>
                      </m:sub>
                    </m:sSub>
                  </m:oMath>
                </a14:m>
                <a:r>
                  <a:rPr lang="en-US" dirty="0"/>
                  <a:t> would detect the covariances close to its value with high efficiency, but might fail to determine other covariances which is far away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Again, we perform the experiment evaluated on a simulation of 1000 data points from a one-dimensional two-component Gaussian mixture model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all" spc="1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cap="all" spc="1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cap="all" spc="1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𝑖𝑛𝑖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all" spc="1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cap="all" spc="1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 cap="all" spc="1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𝑖𝑛𝑖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2.5,</m:t>
                    </m:r>
                  </m:oMath>
                </a14:m>
                <a:r>
                  <a:rPr lang="en-US" dirty="0"/>
                  <a:t> </a:t>
                </a:r>
                <a:r>
                  <a:rPr lang="en-US" b="0" dirty="0"/>
                  <a:t>the changes in the estimation of the parameters are given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Clearly, the components are not realized if their covariances are far from the initially assumed covariances</a:t>
                </a:r>
                <a:endParaRPr lang="en-US" b="0" dirty="0"/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EB3DBA4F-2DF9-B52C-18D7-B30D6887A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26" y="1815712"/>
                <a:ext cx="4114800" cy="4401622"/>
              </a:xfrm>
              <a:prstGeom prst="rect">
                <a:avLst/>
              </a:prstGeom>
              <a:blipFill>
                <a:blip r:embed="rId2"/>
                <a:stretch>
                  <a:fillRect l="-148" t="-277" r="-16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3AD3557-9207-99F3-7DC3-74D4CF4DDD4A}"/>
              </a:ext>
            </a:extLst>
          </p:cNvPr>
          <p:cNvSpPr txBox="1"/>
          <p:nvPr/>
        </p:nvSpPr>
        <p:spPr>
          <a:xfrm>
            <a:off x="1142726" y="1294294"/>
            <a:ext cx="9419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all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Non-uniformity of source mixture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8FA76D-7337-2F11-A511-047DAF832DBF}"/>
                  </a:ext>
                </a:extLst>
              </p:cNvPr>
              <p:cNvSpPr txBox="1"/>
              <p:nvPr/>
            </p:nvSpPr>
            <p:spPr>
              <a:xfrm>
                <a:off x="6429460" y="5896738"/>
                <a:ext cx="1587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8FA76D-7337-2F11-A511-047DAF832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460" y="5896738"/>
                <a:ext cx="1587203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D7098C-F2E7-F943-A92E-35E598FB92A9}"/>
                  </a:ext>
                </a:extLst>
              </p:cNvPr>
              <p:cNvSpPr txBox="1"/>
              <p:nvPr/>
            </p:nvSpPr>
            <p:spPr>
              <a:xfrm>
                <a:off x="9188598" y="5896738"/>
                <a:ext cx="1587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D7098C-F2E7-F943-A92E-35E598FB9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598" y="5896738"/>
                <a:ext cx="158720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3AB3826-C0F1-687F-3678-36F9D1DB7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941" y="1165270"/>
            <a:ext cx="3479893" cy="2730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CA335E-DDE7-D620-1E29-6E914A9D6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3081" y="3965155"/>
            <a:ext cx="2510319" cy="1990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E76D18-EBD8-5060-5A07-BF4FF7AF6D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797" y="3916419"/>
            <a:ext cx="2571302" cy="203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01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687" y="199047"/>
            <a:ext cx="10279113" cy="1325563"/>
          </a:xfrm>
        </p:spPr>
        <p:txBody>
          <a:bodyPr/>
          <a:lstStyle/>
          <a:p>
            <a:r>
              <a:rPr lang="en-US" dirty="0"/>
              <a:t>Limitation of MIGMM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2024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/31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EB3DBA4F-2DF9-B52C-18D7-B30D6887AD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2726" y="1815712"/>
                <a:ext cx="4114800" cy="44016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Full stream of input needs to be given on which the spurious removal procedure has to be performed, partially limiting the model for smaller data-streams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a long-time data-stream is continuously passed through the model by diving it into blocks of shorter data-streams, the model fails to recognize the cluster formed by the data points which would be evenly distributed among the short data-streams but when accumulated, would have a significant contribution to identify as a new cluster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Performing the experiments over a 5000 data point stream taken from a source gaussian mixture, observation of MIGMM reset after 200 iterations, estimates are taken after the streaming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=500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=5000</m:t>
                    </m:r>
                  </m:oMath>
                </a14:m>
                <a:r>
                  <a:rPr lang="en-US" b="0" dirty="0"/>
                  <a:t> data points</a:t>
                </a:r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EB3DBA4F-2DF9-B52C-18D7-B30D6887A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26" y="1815712"/>
                <a:ext cx="4114800" cy="4401622"/>
              </a:xfrm>
              <a:prstGeom prst="rect">
                <a:avLst/>
              </a:prstGeom>
              <a:blipFill>
                <a:blip r:embed="rId2"/>
                <a:stretch>
                  <a:fillRect l="-148" t="-277" r="-1333" b="-12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3AD3557-9207-99F3-7DC3-74D4CF4DDD4A}"/>
              </a:ext>
            </a:extLst>
          </p:cNvPr>
          <p:cNvSpPr txBox="1"/>
          <p:nvPr/>
        </p:nvSpPr>
        <p:spPr>
          <a:xfrm>
            <a:off x="1074687" y="1361748"/>
            <a:ext cx="9419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all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Inability to detect the outliers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8FA76D-7337-2F11-A511-047DAF832DBF}"/>
                  </a:ext>
                </a:extLst>
              </p:cNvPr>
              <p:cNvSpPr txBox="1"/>
              <p:nvPr/>
            </p:nvSpPr>
            <p:spPr>
              <a:xfrm>
                <a:off x="10626080" y="1815712"/>
                <a:ext cx="11736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en-IN" sz="14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58FA76D-7337-2F11-A511-047DAF832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080" y="1815712"/>
                <a:ext cx="117365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F962C1C-A300-D660-1816-AA3B758EC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161" y="1134252"/>
            <a:ext cx="2339908" cy="17962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B40065-E59C-EE73-6320-3F64188CC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616" y="2878974"/>
            <a:ext cx="2284997" cy="17962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688130-281C-C198-AD63-8B43E8193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616" y="4663167"/>
            <a:ext cx="2284997" cy="18010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1E370D-2717-485F-4AE6-8527F4C8E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4461" y="1137353"/>
            <a:ext cx="2255771" cy="17962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7D29A2-E488-334B-0EF7-6783598C97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4850" y="2878974"/>
            <a:ext cx="2235382" cy="18010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00AE54-73CF-B538-610B-1691AC78E6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9002" y="4663167"/>
            <a:ext cx="2257943" cy="17890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9377F0-20F8-850A-88E9-28B324B0498D}"/>
                  </a:ext>
                </a:extLst>
              </p:cNvPr>
              <p:cNvSpPr txBox="1"/>
              <p:nvPr/>
            </p:nvSpPr>
            <p:spPr>
              <a:xfrm>
                <a:off x="10580232" y="3438939"/>
                <a:ext cx="9748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1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n</m:t>
                    </m:r>
                    <m:r>
                      <a:rPr kumimoji="0" 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=500</m:t>
                    </m:r>
                  </m:oMath>
                </a14:m>
                <a:r>
                  <a:rPr kumimoji="0" lang="en-I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enorite"/>
                    <a:ea typeface="+mn-ea"/>
                    <a:cs typeface="+mn-cs"/>
                  </a:rPr>
                  <a:t>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9377F0-20F8-850A-88E9-28B324B04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0232" y="3438939"/>
                <a:ext cx="974873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CF84DD-2068-F777-D995-C7C5F57F5D63}"/>
                  </a:ext>
                </a:extLst>
              </p:cNvPr>
              <p:cNvSpPr txBox="1"/>
              <p:nvPr/>
            </p:nvSpPr>
            <p:spPr>
              <a:xfrm>
                <a:off x="10626080" y="5177920"/>
                <a:ext cx="9748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00</m:t>
                    </m:r>
                    <m:r>
                      <a:rPr lang="en-US" sz="1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1400" dirty="0">
                    <a:solidFill>
                      <a:prstClr val="black"/>
                    </a:solidFill>
                  </a:rPr>
                  <a:t>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CF84DD-2068-F777-D995-C7C5F57F5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080" y="5177920"/>
                <a:ext cx="974873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12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687" y="199047"/>
            <a:ext cx="10279113" cy="1325563"/>
          </a:xfrm>
        </p:spPr>
        <p:txBody>
          <a:bodyPr/>
          <a:lstStyle/>
          <a:p>
            <a:r>
              <a:rPr lang="en-US" dirty="0"/>
              <a:t>Evaluation of 2f-igmm with migmm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2024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/31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B3DBA4F-2DF9-B52C-18D7-B30D6887ADE6}"/>
              </a:ext>
            </a:extLst>
          </p:cNvPr>
          <p:cNvSpPr txBox="1">
            <a:spLocks/>
          </p:cNvSpPr>
          <p:nvPr/>
        </p:nvSpPr>
        <p:spPr>
          <a:xfrm>
            <a:off x="1142725" y="1815712"/>
            <a:ext cx="3800539" cy="4401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Empirical assessment of the accuracy of the 2F-IGMM and MIGMM is done to judge how close the estimate is to the source-mixture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exhaustive search is performed to train and optimize the hyperparameters of 2F-IGMM as well as MIGMM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experiment is done on 10000 datapoints simulated from a two-dimensional three-component Gaussian mixture model. The following table shows the estimates realized by both the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It can be noticed that both the algorithms are quite close in computing the means, but show a significant difference and hence, fail to estimate accurate priors and covariances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D3557-9207-99F3-7DC3-74D4CF4DDD4A}"/>
              </a:ext>
            </a:extLst>
          </p:cNvPr>
          <p:cNvSpPr txBox="1"/>
          <p:nvPr/>
        </p:nvSpPr>
        <p:spPr>
          <a:xfrm>
            <a:off x="1074687" y="1361748"/>
            <a:ext cx="9419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cap="all" spc="150" dirty="0">
                <a:solidFill>
                  <a:prstClr val="black"/>
                </a:solidFill>
                <a:latin typeface="Tenorite"/>
              </a:rPr>
              <a:t>CASE-I: Estimation from a fully streamed dataset</a:t>
            </a:r>
            <a:endParaRPr kumimoji="0" lang="en-US" sz="2000" b="0" i="0" u="none" strike="noStrike" kern="1200" cap="all" spc="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6CA84-52C4-0D4E-0F16-21BC26285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264" y="2038769"/>
            <a:ext cx="6790008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74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687" y="199047"/>
            <a:ext cx="10279113" cy="1325563"/>
          </a:xfrm>
        </p:spPr>
        <p:txBody>
          <a:bodyPr/>
          <a:lstStyle/>
          <a:p>
            <a:r>
              <a:rPr lang="en-US" dirty="0"/>
              <a:t>Evaluation of 2f-igmm with migmm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2024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/31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B3DBA4F-2DF9-B52C-18D7-B30D6887ADE6}"/>
              </a:ext>
            </a:extLst>
          </p:cNvPr>
          <p:cNvSpPr txBox="1">
            <a:spLocks/>
          </p:cNvSpPr>
          <p:nvPr/>
        </p:nvSpPr>
        <p:spPr>
          <a:xfrm>
            <a:off x="1142725" y="1842904"/>
            <a:ext cx="3800539" cy="4401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second experiment computes the data stream from a one-dimensional three-component GMM, forming one cluster at a later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Shown are the results of estimates computed by MIGMM and 2F-IGMM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2F-IGMM computes the stream parallelly, and realizes the concepts and outliers in a better way, but fails to develop efficient parameter estimates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Experi</a:t>
            </a:r>
            <a:r>
              <a:rPr lang="en-US" dirty="0"/>
              <a:t>ment show that MIGMM does not realize the outliers forming a cluster since it needs to reset after some iterations, partially destroying the property of adaption </a:t>
            </a:r>
            <a:endParaRPr lang="en-US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D3557-9207-99F3-7DC3-74D4CF4DDD4A}"/>
              </a:ext>
            </a:extLst>
          </p:cNvPr>
          <p:cNvSpPr txBox="1"/>
          <p:nvPr/>
        </p:nvSpPr>
        <p:spPr>
          <a:xfrm>
            <a:off x="1074687" y="1361748"/>
            <a:ext cx="10208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cap="all" spc="150" dirty="0">
                <a:solidFill>
                  <a:prstClr val="black"/>
                </a:solidFill>
                <a:latin typeface="Tenorite"/>
              </a:rPr>
              <a:t>CASE-II: Estimation from a streaming dataset succumb to outliers</a:t>
            </a:r>
            <a:endParaRPr kumimoji="0" lang="en-US" sz="2000" b="0" i="0" u="none" strike="noStrike" kern="1200" cap="all" spc="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84C4A-DE96-08E1-2545-CCFB8EA94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41" y="1752842"/>
            <a:ext cx="3047317" cy="2408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D35837-303E-FD78-5EF4-F7F56E3C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903" y="4112149"/>
            <a:ext cx="2399669" cy="19334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DAF33C-B7E3-200A-BC73-489219A02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4127455"/>
            <a:ext cx="2399669" cy="1902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EF4EA8-FFEC-E830-4DDA-8133A34692CB}"/>
                  </a:ext>
                </a:extLst>
              </p:cNvPr>
              <p:cNvSpPr txBox="1"/>
              <p:nvPr/>
            </p:nvSpPr>
            <p:spPr>
              <a:xfrm>
                <a:off x="6903358" y="5936749"/>
                <a:ext cx="11736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𝑀𝐼𝐺𝑀𝑀</m:t>
                    </m:r>
                  </m:oMath>
                </a14:m>
                <a:r>
                  <a:rPr lang="en-IN" sz="14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EF4EA8-FFEC-E830-4DDA-8133A3469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358" y="5936749"/>
                <a:ext cx="117365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47C907-9FF5-94A2-0616-837F5A3EE212}"/>
                  </a:ext>
                </a:extLst>
              </p:cNvPr>
              <p:cNvSpPr txBox="1"/>
              <p:nvPr/>
            </p:nvSpPr>
            <p:spPr>
              <a:xfrm>
                <a:off x="9395372" y="5936749"/>
                <a:ext cx="11736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𝐼𝐺𝑀𝑀</m:t>
                    </m:r>
                  </m:oMath>
                </a14:m>
                <a:r>
                  <a:rPr lang="en-IN" sz="14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47C907-9FF5-94A2-0616-837F5A3EE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372" y="5936749"/>
                <a:ext cx="1173656" cy="30777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6117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687" y="199047"/>
            <a:ext cx="10279113" cy="1325563"/>
          </a:xfrm>
        </p:spPr>
        <p:txBody>
          <a:bodyPr/>
          <a:lstStyle/>
          <a:p>
            <a:r>
              <a:rPr lang="en-US" dirty="0"/>
              <a:t>Sensitivity analysis of 2F-IGMM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2024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/31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EB3DBA4F-2DF9-B52C-18D7-B30D6887AD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4301" y="2139516"/>
                <a:ext cx="3189773" cy="43559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1400" b="0" i="1" u="none" strike="noStrike" kern="1200" cap="all" spc="15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IN" sz="1400" b="0" i="1" u="none" strike="noStrike" kern="1200" cap="all" spc="15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kumimoji="0" lang="en-US" sz="1400" b="0" i="1" u="none" strike="noStrike" kern="1200" cap="all" spc="15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kumimoji="0" lang="en-US" sz="1400" b="0" i="1" u="none" strike="noStrike" kern="1200" cap="all" spc="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significant play in the efficiency of the model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Empirical analysis over a synthetically generated dataset clearly show that a slight perturbation in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cap="all" spc="1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cap="all" spc="1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 cap="all" spc="1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𝑇h</m:t>
                        </m:r>
                      </m:sub>
                    </m:sSub>
                    <m:r>
                      <a:rPr lang="en-US" i="1" cap="all" spc="15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significantly can change the estimates of the parameters as well as the number of mixture components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Shown is the plot of Davies-Bouldin index score over a range of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cap="all" spc="1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cap="all" spc="1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 cap="all" spc="1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US" dirty="0"/>
                  <a:t> ranging from 0.15 to 0.85</a:t>
                </a:r>
              </a:p>
            </p:txBody>
          </p:sp>
        </mc:Choice>
        <mc:Fallback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EB3DBA4F-2DF9-B52C-18D7-B30D6887A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301" y="2139516"/>
                <a:ext cx="3189773" cy="4355972"/>
              </a:xfrm>
              <a:prstGeom prst="rect">
                <a:avLst/>
              </a:prstGeom>
              <a:blipFill>
                <a:blip r:embed="rId2"/>
                <a:stretch>
                  <a:fillRect l="-382" t="-280" r="-17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AD3557-9207-99F3-7DC3-74D4CF4DDD4A}"/>
                  </a:ext>
                </a:extLst>
              </p:cNvPr>
              <p:cNvSpPr txBox="1"/>
              <p:nvPr/>
            </p:nvSpPr>
            <p:spPr>
              <a:xfrm>
                <a:off x="1164301" y="1625360"/>
                <a:ext cx="94191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000" b="0" i="0" u="none" strike="noStrike" kern="1200" cap="all" spc="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enorite"/>
                    <a:ea typeface="+mn-ea"/>
                    <a:cs typeface="+mn-cs"/>
                  </a:rPr>
                  <a:t>Sensitivity analysis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000" b="0" i="1" u="none" strike="noStrike" kern="1200" cap="all" spc="15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IN" sz="2000" b="0" i="1" u="none" strike="noStrike" kern="1200" cap="all" spc="15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kumimoji="0" lang="en-US" sz="2000" b="0" i="1" u="none" strike="noStrike" kern="1200" cap="all" spc="15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endParaRPr kumimoji="0" lang="en-IN" sz="2000" b="0" i="0" u="none" strike="noStrike" kern="1200" cap="all" spc="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enorite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AD3557-9207-99F3-7DC3-74D4CF4DD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301" y="1625360"/>
                <a:ext cx="9419114" cy="369332"/>
              </a:xfrm>
              <a:prstGeom prst="rect">
                <a:avLst/>
              </a:prstGeom>
              <a:blipFill>
                <a:blip r:embed="rId3"/>
                <a:stretch>
                  <a:fillRect l="-712" t="-18333" b="-3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87BF53A-AF1A-A7FD-78C9-FD9A7DB2C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745" y="1524610"/>
            <a:ext cx="5266954" cy="41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2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687" y="199047"/>
            <a:ext cx="10279113" cy="1325563"/>
          </a:xfrm>
        </p:spPr>
        <p:txBody>
          <a:bodyPr/>
          <a:lstStyle/>
          <a:p>
            <a:r>
              <a:rPr lang="en-US" dirty="0"/>
              <a:t>Evaluation of 2f-igmm ON a real-world data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2024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/31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B3DBA4F-2DF9-B52C-18D7-B30D6887ADE6}"/>
              </a:ext>
            </a:extLst>
          </p:cNvPr>
          <p:cNvSpPr txBox="1">
            <a:spLocks/>
          </p:cNvSpPr>
          <p:nvPr/>
        </p:nvSpPr>
        <p:spPr>
          <a:xfrm>
            <a:off x="981697" y="1640909"/>
            <a:ext cx="3800539" cy="4401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Gathered a financial dataset of 5 stocks containing past 10 years of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Extracted </a:t>
            </a:r>
            <a:r>
              <a:rPr lang="en-US" dirty="0"/>
              <a:t>financial features including: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/>
              <a:t>Simple Moving Average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Exponential Moving Average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Relative Strength Index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Moving average Convergence Divergence 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MACD Signal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 be noticed that the algorithm developed is efficient to compute the means and a relative covariance value, but significantly overdetermines the number of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A4788-F65C-7542-E52A-96085C7FF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236" y="2347924"/>
            <a:ext cx="6759300" cy="216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82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687" y="199047"/>
            <a:ext cx="10279113" cy="1325563"/>
          </a:xfrm>
        </p:spPr>
        <p:txBody>
          <a:bodyPr/>
          <a:lstStyle/>
          <a:p>
            <a:r>
              <a:rPr lang="en-US" dirty="0"/>
              <a:t>Evaluation of 2f-igmm ON a real-world data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2024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/31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B3DBA4F-2DF9-B52C-18D7-B30D6887ADE6}"/>
              </a:ext>
            </a:extLst>
          </p:cNvPr>
          <p:cNvSpPr txBox="1">
            <a:spLocks/>
          </p:cNvSpPr>
          <p:nvPr/>
        </p:nvSpPr>
        <p:spPr>
          <a:xfrm>
            <a:off x="1230961" y="1546707"/>
            <a:ext cx="10122839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PCA, we compute the first 2 significant eigenvalues to capture the scatter plot visualization over the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B79CB-B843-D7D8-88B5-A5CF0C243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65" y="2069024"/>
            <a:ext cx="5153035" cy="3276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3FD2C-6FBF-BE0E-35FB-1D531F31D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0952"/>
            <a:ext cx="4923295" cy="3180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D7746B-C5F0-A659-F91F-D2F1A3FBDD70}"/>
              </a:ext>
            </a:extLst>
          </p:cNvPr>
          <p:cNvSpPr txBox="1"/>
          <p:nvPr/>
        </p:nvSpPr>
        <p:spPr>
          <a:xfrm>
            <a:off x="2280241" y="5369114"/>
            <a:ext cx="328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Clusters observed by EM Algorithm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69B2C-65E4-629A-B532-DAF77014A66E}"/>
              </a:ext>
            </a:extLst>
          </p:cNvPr>
          <p:cNvSpPr txBox="1"/>
          <p:nvPr/>
        </p:nvSpPr>
        <p:spPr>
          <a:xfrm>
            <a:off x="7105381" y="5305208"/>
            <a:ext cx="3283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Clusters observed by 2F-IGMM Model </a:t>
            </a:r>
          </a:p>
        </p:txBody>
      </p:sp>
    </p:spTree>
    <p:extLst>
      <p:ext uri="{BB962C8B-B14F-4D97-AF65-F5344CB8AC3E}">
        <p14:creationId xmlns:p14="http://schemas.microsoft.com/office/powerpoint/2010/main" val="2120025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281938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2024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/31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B3DBA4F-2DF9-B52C-18D7-B30D6887ADE6}"/>
              </a:ext>
            </a:extLst>
          </p:cNvPr>
          <p:cNvSpPr txBox="1">
            <a:spLocks/>
          </p:cNvSpPr>
          <p:nvPr/>
        </p:nvSpPr>
        <p:spPr>
          <a:xfrm>
            <a:off x="1142725" y="1055725"/>
            <a:ext cx="10028858" cy="2164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Developed an efficient estimate to determin</a:t>
            </a:r>
            <a:r>
              <a:rPr lang="en-US" dirty="0"/>
              <a:t>e the set of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Proposed a two-fold partition framework to handle the detection and merging of outliers from the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Designed a completely</a:t>
            </a:r>
            <a:r>
              <a:rPr lang="en-US" dirty="0"/>
              <a:t> adaptive </a:t>
            </a:r>
            <a:r>
              <a:rPr lang="en-US" b="0" dirty="0"/>
              <a:t>model which </a:t>
            </a:r>
            <a:r>
              <a:rPr lang="en-US" dirty="0"/>
              <a:t>can handle long, continuous and an irregular data-stream</a:t>
            </a:r>
            <a:endParaRPr lang="en-US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D3557-9207-99F3-7DC3-74D4CF4DDD4A}"/>
              </a:ext>
            </a:extLst>
          </p:cNvPr>
          <p:cNvSpPr txBox="1"/>
          <p:nvPr/>
        </p:nvSpPr>
        <p:spPr>
          <a:xfrm>
            <a:off x="1142725" y="496013"/>
            <a:ext cx="10208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cap="all" spc="150" dirty="0">
                <a:solidFill>
                  <a:prstClr val="black"/>
                </a:solidFill>
                <a:latin typeface="Tenorite"/>
              </a:rPr>
              <a:t>Conclusion</a:t>
            </a:r>
            <a:endParaRPr kumimoji="0" lang="en-US" sz="2000" b="0" i="0" u="none" strike="noStrike" kern="1200" cap="all" spc="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ACEA6-622A-2E8E-983F-3F047717112C}"/>
              </a:ext>
            </a:extLst>
          </p:cNvPr>
          <p:cNvSpPr txBox="1"/>
          <p:nvPr/>
        </p:nvSpPr>
        <p:spPr>
          <a:xfrm>
            <a:off x="1142725" y="2723972"/>
            <a:ext cx="10208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all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Future 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Placeholder 2">
                <a:extLst>
                  <a:ext uri="{FF2B5EF4-FFF2-40B4-BE49-F238E27FC236}">
                    <a16:creationId xmlns:a16="http://schemas.microsoft.com/office/drawing/2014/main" id="{93755AF6-A9DF-7D5E-CB30-6F05A90D51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2725" y="3220278"/>
                <a:ext cx="10028858" cy="28575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Extensive quantitative analysis of 2F-IGMM model and other unsupervised models need to be performed to exactly evaluate the accuracy metric of the models, to incorporate inadequacies of the models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more accurate approach to shift the outliers to the data set need to be explored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An efficient criterion </a:t>
                </a:r>
                <a:r>
                  <a:rPr lang="en-US" dirty="0"/>
                  <a:t>of selecting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𝑛𝑜𝑣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𝑇h</m:t>
                        </m:r>
                      </m:sub>
                    </m:sSub>
                  </m:oMath>
                </a14:m>
                <a:r>
                  <a:rPr lang="en-US" dirty="0"/>
                  <a:t> through sensitivity analysis and hyperparameter optimization needs to be explored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Extensive analysis of comparison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</m:t>
                        </m:r>
                      </m:sub>
                    </m:sSub>
                  </m:oMath>
                </a14:m>
                <a:r>
                  <a:rPr lang="en-US" dirty="0"/>
                  <a:t> and the convergence rate of the update equations can be done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Reducing the computational complexity of the model</a:t>
                </a:r>
                <a:r>
                  <a:rPr lang="en-US" dirty="0"/>
                  <a:t> also warrant future research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Clear and efficient metric to</a:t>
                </a:r>
                <a:r>
                  <a:rPr lang="en-US" dirty="0"/>
                  <a:t> adapt the hyperparameters through an efficient grid search method or an efficient forward pass through models such as neural networks have a potential to increase the efficiency of the model</a:t>
                </a:r>
                <a:endParaRPr lang="en-US" b="0" dirty="0"/>
              </a:p>
            </p:txBody>
          </p:sp>
        </mc:Choice>
        <mc:Fallback>
          <p:sp>
            <p:nvSpPr>
              <p:cNvPr id="13" name="Text Placeholder 2">
                <a:extLst>
                  <a:ext uri="{FF2B5EF4-FFF2-40B4-BE49-F238E27FC236}">
                    <a16:creationId xmlns:a16="http://schemas.microsoft.com/office/drawing/2014/main" id="{93755AF6-A9DF-7D5E-CB30-6F05A90D5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725" y="3220278"/>
                <a:ext cx="10028858" cy="2857584"/>
              </a:xfrm>
              <a:prstGeom prst="rect">
                <a:avLst/>
              </a:prstGeom>
              <a:blipFill>
                <a:blip r:embed="rId2"/>
                <a:stretch>
                  <a:fillRect l="-61" t="-213" r="-1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281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786612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497" y="136525"/>
            <a:ext cx="8421688" cy="1325563"/>
          </a:xfrm>
        </p:spPr>
        <p:txBody>
          <a:bodyPr/>
          <a:lstStyle/>
          <a:p>
            <a:r>
              <a:rPr lang="en-US" dirty="0"/>
              <a:t>What is a gaussian mixture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125" y="898032"/>
            <a:ext cx="2882475" cy="823912"/>
          </a:xfrm>
        </p:spPr>
        <p:txBody>
          <a:bodyPr/>
          <a:lstStyle/>
          <a:p>
            <a:r>
              <a:rPr lang="en-US" dirty="0"/>
              <a:t>Gaussian mixtures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B35F89A-6CDF-41F7-BD87-18B45BD7330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156122" y="1757194"/>
                <a:ext cx="4513156" cy="1997867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1"/>
                  <a:t>Linear superposition of Gaussian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noProof="1"/>
                  <a:t>Probability distribution representing a data realized from more than one Gaussian distribution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noProof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noProof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noProof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noProof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noProof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noProof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i="1" noProof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b="0" i="1" noProof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noProof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noProof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noProof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noProof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noProof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b="0" i="1" noProof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noProof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noProof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noProof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b="0" i="1" noProof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noProof="1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B35F89A-6CDF-41F7-BD87-18B45BD733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156122" y="1757194"/>
                <a:ext cx="4513156" cy="1997867"/>
              </a:xfrm>
              <a:blipFill>
                <a:blip r:embed="rId2"/>
                <a:stretch>
                  <a:fillRect l="-270" t="-3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56122" y="3085307"/>
            <a:ext cx="4004273" cy="823912"/>
          </a:xfrm>
        </p:spPr>
        <p:txBody>
          <a:bodyPr/>
          <a:lstStyle/>
          <a:p>
            <a:r>
              <a:rPr lang="en-US" dirty="0"/>
              <a:t>Gaussian mixture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56122" y="3909219"/>
            <a:ext cx="4780953" cy="19978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 model used for density estimation and data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Assumes the data is generated by gaussian mixtures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data point is assumed to belong to one of the Gaussian component with a certain probability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2024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r>
              <a:rPr lang="en-US" dirty="0"/>
              <a:t>/31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FFB310-5418-690B-762C-43A1B2634C29}"/>
              </a:ext>
            </a:extLst>
          </p:cNvPr>
          <p:cNvSpPr txBox="1"/>
          <p:nvPr/>
        </p:nvSpPr>
        <p:spPr>
          <a:xfrm>
            <a:off x="1156122" y="5603593"/>
            <a:ext cx="7304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cap="all" spc="150" dirty="0">
                <a:solidFill>
                  <a:prstClr val="black"/>
                </a:solidFill>
                <a:latin typeface="Tenorite"/>
                <a:ea typeface="+mj-ea"/>
                <a:cs typeface="+mj-cs"/>
              </a:rPr>
              <a:t>Techniques to estimate gaussian mixture model </a:t>
            </a:r>
            <a:endParaRPr kumimoji="0" lang="en-US" sz="2000" b="0" i="0" u="none" strike="noStrike" kern="1200" cap="all" spc="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j-ea"/>
              <a:cs typeface="+mj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B4947D-4D83-D881-08B5-11594C1F5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273" y="2205199"/>
            <a:ext cx="4780952" cy="2584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0EECF4-8C72-AC65-A6A6-E4890DF08679}"/>
              </a:ext>
            </a:extLst>
          </p:cNvPr>
          <p:cNvSpPr txBox="1"/>
          <p:nvPr/>
        </p:nvSpPr>
        <p:spPr>
          <a:xfrm>
            <a:off x="8460187" y="557785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 Algorithm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/>
              <a:t>2024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30</a:t>
            </a:fld>
            <a:r>
              <a:rPr lang="en-US" dirty="0"/>
              <a:t>/31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44E73-113A-9DEB-9083-36DDD1B81012}"/>
              </a:ext>
            </a:extLst>
          </p:cNvPr>
          <p:cNvSpPr txBox="1"/>
          <p:nvPr/>
        </p:nvSpPr>
        <p:spPr>
          <a:xfrm>
            <a:off x="5213684" y="620372"/>
            <a:ext cx="62804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Bergstra, J., Bardenet, R., Bengio, Y., and K´egl, B. (2011). Algorithms for hyperparameter optimization. Advances in neural information processing systems, 24(2):12–21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Engel, P. M. and Heinen, M. R. (2010). Incremental learning of multivariate gaussian mixture models. Advances in Artificial Intelligence–SBIA 2010: 20th Brazilian Symposium on Artificial Intelligence, S˜ao Bernardo do Campo, Brazil, 2(2):82– 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Moon, T. K. (1996). The expectation-maximization algorithm. IEEE Signal processing magazine, 13(6):47–60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Pinto, R. C. and Engel, P. M. (2015). A fast incremental gaussian mixture model. PloS one, 10(10):30–42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Reynolds, D. A. et al. (2009). Gaussian mixture models. Encyclopedia of biometrics, 7(4):659–663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Sun, S., Tong, Y., Zhang, B., Yang, B., Yan, L., He, P., and Xu, H. (2023). A novel adaptive methodology for removing spurious components in a modified incremental gaussian mixture model. International Journal of Machine Learning and Cybernetics, 14(2):551–566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2185231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/>
              <a:t>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r>
              <a:rPr lang="en-US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497" y="136525"/>
            <a:ext cx="8421688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0391" y="3466755"/>
            <a:ext cx="2669116" cy="823912"/>
          </a:xfrm>
        </p:spPr>
        <p:txBody>
          <a:bodyPr/>
          <a:lstStyle/>
          <a:p>
            <a:r>
              <a:rPr lang="en-US" dirty="0"/>
              <a:t>Online training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2024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/31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FFB310-5418-690B-762C-43A1B2634C29}"/>
              </a:ext>
            </a:extLst>
          </p:cNvPr>
          <p:cNvSpPr txBox="1"/>
          <p:nvPr/>
        </p:nvSpPr>
        <p:spPr>
          <a:xfrm>
            <a:off x="4038600" y="2179864"/>
            <a:ext cx="419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cap="all" spc="150" dirty="0">
                <a:solidFill>
                  <a:prstClr val="black"/>
                </a:solidFill>
                <a:latin typeface="Tenorite"/>
              </a:rPr>
              <a:t>What about dynamic data?</a:t>
            </a:r>
            <a:endParaRPr kumimoji="0" lang="en-US" sz="2000" b="0" i="0" u="none" strike="noStrike" kern="1200" cap="all" spc="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B3DBA4F-2DF9-B52C-18D7-B30D6887ADE6}"/>
              </a:ext>
            </a:extLst>
          </p:cNvPr>
          <p:cNvSpPr txBox="1">
            <a:spLocks/>
          </p:cNvSpPr>
          <p:nvPr/>
        </p:nvSpPr>
        <p:spPr>
          <a:xfrm>
            <a:off x="1156121" y="1084408"/>
            <a:ext cx="7932220" cy="1997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components stay fixed in the EM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 Algorithm requires static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of the data needs to be present to compute the exact estimate of parameters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98996DA-D236-E39F-3160-496C600BE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1239" y="2614001"/>
            <a:ext cx="9844640" cy="13255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Approach: Estimate the parameters again and again every time a new data point approaches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Suffers from high computational complexity</a:t>
            </a:r>
            <a:r>
              <a:rPr lang="en-IN" dirty="0"/>
              <a:t>. Increases as the data set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Will not work when data set becomes very large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8F36F06-5AA2-EDFC-BE9B-F2978A85E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62801" y="4358483"/>
            <a:ext cx="8988384" cy="19978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Finding a model which is designed to learn the GMMs from the data flow in an incremental manner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Finding an approach which updates the current estimates as and when another data point is added to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Furthermore, the approach should adaptively estimate the number of components, i.e., a completely unsupervised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09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Our Contribution</a:t>
            </a:r>
          </a:p>
        </p:txBody>
      </p:sp>
    </p:spTree>
    <p:extLst>
      <p:ext uri="{BB962C8B-B14F-4D97-AF65-F5344CB8AC3E}">
        <p14:creationId xmlns:p14="http://schemas.microsoft.com/office/powerpoint/2010/main" val="3714819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497" y="161357"/>
            <a:ext cx="8421688" cy="1325563"/>
          </a:xfrm>
        </p:spPr>
        <p:txBody>
          <a:bodyPr/>
          <a:lstStyle/>
          <a:p>
            <a:r>
              <a:rPr lang="en-US" dirty="0"/>
              <a:t>Our contribution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38519" y="3679972"/>
            <a:ext cx="4203643" cy="823912"/>
          </a:xfrm>
        </p:spPr>
        <p:txBody>
          <a:bodyPr/>
          <a:lstStyle/>
          <a:p>
            <a:r>
              <a:rPr lang="en-US" dirty="0"/>
              <a:t>Density based Framework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2024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/31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FFB310-5418-690B-762C-43A1B2634C29}"/>
              </a:ext>
            </a:extLst>
          </p:cNvPr>
          <p:cNvSpPr txBox="1"/>
          <p:nvPr/>
        </p:nvSpPr>
        <p:spPr>
          <a:xfrm>
            <a:off x="4018059" y="2515586"/>
            <a:ext cx="419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cap="all" spc="150" dirty="0">
                <a:solidFill>
                  <a:prstClr val="black"/>
                </a:solidFill>
                <a:latin typeface="Tenorite"/>
              </a:rPr>
              <a:t>Probabilistic framework</a:t>
            </a:r>
            <a:endParaRPr kumimoji="0" lang="en-US" sz="2000" b="0" i="0" u="none" strike="noStrike" kern="1200" cap="all" spc="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B3DBA4F-2DF9-B52C-18D7-B30D6887ADE6}"/>
              </a:ext>
            </a:extLst>
          </p:cNvPr>
          <p:cNvSpPr txBox="1">
            <a:spLocks/>
          </p:cNvSpPr>
          <p:nvPr/>
        </p:nvSpPr>
        <p:spPr>
          <a:xfrm>
            <a:off x="1191239" y="1127709"/>
            <a:ext cx="9347608" cy="1997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develop a two-fold incremental Gaussian mixture framework to estimate parameters from an online data 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Efficient representation of parameters of origin of data stream in the form of gaussian mixtures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Adaptive list of outlier estimated throughout the stream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98996DA-D236-E39F-3160-496C600BE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1239" y="2909716"/>
            <a:ext cx="9844640" cy="1325564"/>
          </a:xfrm>
        </p:spPr>
        <p:txBody>
          <a:bodyPr/>
          <a:lstStyle/>
          <a:p>
            <a:r>
              <a:rPr lang="en-US" dirty="0"/>
              <a:t>Complete Probabilistic framework 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estimation of parameters done through the assumption of a Gaussian Mixture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Outliers are originally detected through the assumption of Gaussian mixtures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8F36F06-5AA2-EDFC-BE9B-F2978A85E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62801" y="4503884"/>
            <a:ext cx="8988384" cy="1997867"/>
          </a:xfrm>
        </p:spPr>
        <p:txBody>
          <a:bodyPr/>
          <a:lstStyle/>
          <a:p>
            <a:r>
              <a:rPr lang="en-US" dirty="0"/>
              <a:t>Partially Probabilistic framework 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 estimation of parameters done through the assumption of a Gaussian Mixture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Established an incremental density-based clustering method to detect outliers instead of an assumption of their probability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871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4199550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497" y="136525"/>
            <a:ext cx="8421688" cy="1325563"/>
          </a:xfrm>
        </p:spPr>
        <p:txBody>
          <a:bodyPr/>
          <a:lstStyle/>
          <a:p>
            <a:r>
              <a:rPr lang="en-US" dirty="0"/>
              <a:t>Incremental gaussian mixture model (IGMM)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2024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/31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FFB310-5418-690B-762C-43A1B2634C29}"/>
              </a:ext>
            </a:extLst>
          </p:cNvPr>
          <p:cNvSpPr txBox="1"/>
          <p:nvPr/>
        </p:nvSpPr>
        <p:spPr>
          <a:xfrm>
            <a:off x="1191239" y="2100889"/>
            <a:ext cx="7304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cap="all" spc="150" dirty="0">
                <a:solidFill>
                  <a:prstClr val="black"/>
                </a:solidFill>
                <a:latin typeface="Tenorite"/>
              </a:rPr>
              <a:t>Description of the procedure</a:t>
            </a:r>
            <a:endParaRPr kumimoji="0" lang="en-US" sz="2000" b="0" i="0" u="none" strike="noStrike" kern="1200" cap="all" spc="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B3DBA4F-2DF9-B52C-18D7-B30D6887ADE6}"/>
              </a:ext>
            </a:extLst>
          </p:cNvPr>
          <p:cNvSpPr txBox="1">
            <a:spLocks/>
          </p:cNvSpPr>
          <p:nvPr/>
        </p:nvSpPr>
        <p:spPr>
          <a:xfrm>
            <a:off x="1156121" y="1235398"/>
            <a:ext cx="7932220" cy="1997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 Algorithm requires static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of the data needs to be present to compute the exact estimate of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598996DA-D236-E39F-3160-496C600BE5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191239" y="2615854"/>
                <a:ext cx="5691963" cy="3740496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Starts with a single component with unity prior, centered at the first input data, with a baseline covariance matrix specified by default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New components are added by demand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data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not recognized as belonging to a mixture component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if its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lower than a previously specified minimum likelihood- (or novelty−) threshold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rejected by all density components, meaning that it bears new information, a new component is added to the model, appropriately adjusting its parameters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Else, it is assimilated in the current distribution causing the update in the values of its parameters, using the update equations similar to that of EM algorithm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598996DA-D236-E39F-3160-496C600BE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191239" y="2615854"/>
                <a:ext cx="5691963" cy="3740496"/>
              </a:xfrm>
              <a:blipFill>
                <a:blip r:embed="rId2"/>
                <a:stretch>
                  <a:fillRect l="-107" t="-326" r="-2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5F614D2-EC4F-D0EB-3E2E-531478A2C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936" y="2552154"/>
            <a:ext cx="2306544" cy="638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A806F7-149E-AE4E-48D3-D86209502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288" y="3753349"/>
            <a:ext cx="4470598" cy="1823660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354F509-9B24-4C3C-6192-68D88623932E}"/>
              </a:ext>
            </a:extLst>
          </p:cNvPr>
          <p:cNvSpPr txBox="1">
            <a:spLocks/>
          </p:cNvSpPr>
          <p:nvPr/>
        </p:nvSpPr>
        <p:spPr>
          <a:xfrm>
            <a:off x="7181288" y="1685642"/>
            <a:ext cx="447059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Creation of a new cluster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2745E57-43FC-FD17-F07D-EFAA2BE00D6B}"/>
              </a:ext>
            </a:extLst>
          </p:cNvPr>
          <p:cNvSpPr txBox="1">
            <a:spLocks/>
          </p:cNvSpPr>
          <p:nvPr/>
        </p:nvSpPr>
        <p:spPr>
          <a:xfrm>
            <a:off x="7181288" y="2831570"/>
            <a:ext cx="4004273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Update</a:t>
            </a:r>
            <a:r>
              <a:rPr lang="en-IN" dirty="0"/>
              <a:t>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FC8C0C60-BC4C-E2FD-9FE8-7E658B5281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3406" y="5577009"/>
                <a:ext cx="4470598" cy="4057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:= sum of posterior probabilities that the data presented so far were generated from component j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FC8C0C60-BC4C-E2FD-9FE8-7E658B528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406" y="5577009"/>
                <a:ext cx="4470598" cy="405771"/>
              </a:xfrm>
              <a:prstGeom prst="rect">
                <a:avLst/>
              </a:prstGeom>
              <a:blipFill>
                <a:blip r:embed="rId5"/>
                <a:stretch>
                  <a:fillRect l="-136" t="-9091" b="-106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97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497" y="219639"/>
            <a:ext cx="8421688" cy="1325563"/>
          </a:xfrm>
        </p:spPr>
        <p:txBody>
          <a:bodyPr/>
          <a:lstStyle/>
          <a:p>
            <a:r>
              <a:rPr lang="en-US" dirty="0"/>
              <a:t>Modified Incremental gaussian mixture model (MIGMM)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2024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Bachelor Thesis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CEABB6-07DC-46E8-9B57-56EC44A396E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/31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FFB310-5418-690B-762C-43A1B2634C29}"/>
                  </a:ext>
                </a:extLst>
              </p:cNvPr>
              <p:cNvSpPr txBox="1"/>
              <p:nvPr/>
            </p:nvSpPr>
            <p:spPr>
              <a:xfrm>
                <a:off x="1156121" y="2242297"/>
                <a:ext cx="941911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000" b="0" i="0" u="none" strike="noStrike" kern="1200" cap="all" spc="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enorite"/>
                    <a:ea typeface="+mn-ea"/>
                    <a:cs typeface="+mn-cs"/>
                  </a:rPr>
                  <a:t>Step 1: Removing spurious components on the basis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all" spc="15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all" spc="15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sz="2000" b="0" i="1" u="none" strike="noStrike" kern="1200" cap="all" spc="15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𝑇h𝑣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all" spc="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enorite"/>
                    <a:ea typeface="+mn-ea"/>
                    <a:cs typeface="+mn-cs"/>
                  </a:rPr>
                  <a:t> and its</a:t>
                </a:r>
                <a:r>
                  <a:rPr kumimoji="0" lang="en-US" sz="2000" b="0" i="0" u="none" strike="noStrike" kern="1200" cap="all" spc="15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enorite"/>
                    <a:ea typeface="+mn-ea"/>
                    <a:cs typeface="+mn-cs"/>
                  </a:rPr>
                  <a:t> formulation</a:t>
                </a:r>
                <a:endParaRPr kumimoji="0" lang="en-US" sz="2000" b="0" i="0" u="none" strike="noStrike" kern="1200" cap="all" spc="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enorite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FFB310-5418-690B-762C-43A1B2634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121" y="2242297"/>
                <a:ext cx="9419114" cy="646331"/>
              </a:xfrm>
              <a:prstGeom prst="rect">
                <a:avLst/>
              </a:prstGeom>
              <a:blipFill>
                <a:blip r:embed="rId2"/>
                <a:stretch>
                  <a:fillRect l="-583" t="-10377" r="-1359" b="-160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EB3DBA4F-2DF9-B52C-18D7-B30D6887AD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9702" y="1300284"/>
                <a:ext cx="9879758" cy="19978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Improvisation of IGMM to reduce unnecessary components in the model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Main objective: Remove spurious components using a threshold prior probability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𝑇h𝑣</m:t>
                        </m:r>
                      </m:sub>
                    </m:sSub>
                  </m:oMath>
                </a14:m>
                <a:r>
                  <a:rPr lang="en-US" b="0" dirty="0"/>
                  <a:t>), combined with Mahalanobis distance-based logical matrix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𝐿𝑀</m:t>
                    </m:r>
                  </m:oMath>
                </a14:m>
                <a:r>
                  <a:rPr lang="en-US" b="0" dirty="0"/>
                  <a:t>)</a:t>
                </a:r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EB3DBA4F-2DF9-B52C-18D7-B30D6887A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702" y="1300284"/>
                <a:ext cx="9879758" cy="1997867"/>
              </a:xfrm>
              <a:prstGeom prst="rect">
                <a:avLst/>
              </a:prstGeom>
              <a:blipFill>
                <a:blip r:embed="rId3"/>
                <a:stretch>
                  <a:fillRect l="-62" t="-3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598996DA-D236-E39F-3160-496C600BE5E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239702" y="3003951"/>
                <a:ext cx="5597796" cy="3740496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Generated spurious components by referring to the input components should be deleted when each of them satisfies two conditions: firstly, it is far away from any input components; and secondly, it’s pm is quite small.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Experimental analysis was conducted to study the behavior of average of prior probabilities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/>
                  <a:t> w.r.t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b="0" dirty="0"/>
                  <a:t> which is described by </a:t>
                </a:r>
              </a:p>
              <a:p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Solving for the value of a and b</a:t>
                </a:r>
                <a:r>
                  <a:rPr lang="en-US" dirty="0"/>
                  <a:t> using the curve-fitting toolbox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𝑐𝑓𝑡𝑜𝑜𝑙</m:t>
                    </m:r>
                  </m:oMath>
                </a14:m>
                <a:r>
                  <a:rPr lang="en-US" dirty="0"/>
                  <a:t>), the new curve was developed as</a:t>
                </a:r>
              </a:p>
            </p:txBody>
          </p:sp>
        </mc:Choice>
        <mc:Fallback xmlns="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598996DA-D236-E39F-3160-496C600BE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239702" y="3003951"/>
                <a:ext cx="5597796" cy="3740496"/>
              </a:xfrm>
              <a:blipFill>
                <a:blip r:embed="rId4"/>
                <a:stretch>
                  <a:fillRect l="-109" t="-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D686B02-C058-6F5B-8001-B0581F54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091" y="5575797"/>
            <a:ext cx="1846618" cy="6284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BE415F-27F6-62FB-0B7C-AA3280F7D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0617" y="4580351"/>
            <a:ext cx="1141566" cy="428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31BAEC12-E7EC-4037-B120-2A774A4C9E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7847" y="5478272"/>
                <a:ext cx="4470598" cy="4057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0" dirty="0"/>
                  <a:t>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 Placeholder 2">
                <a:extLst>
                  <a:ext uri="{FF2B5EF4-FFF2-40B4-BE49-F238E27FC236}">
                    <a16:creationId xmlns:a16="http://schemas.microsoft.com/office/drawing/2014/main" id="{31BAEC12-E7EC-4037-B120-2A774A4C9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847" y="5478272"/>
                <a:ext cx="4470598" cy="405771"/>
              </a:xfrm>
              <a:prstGeom prst="rect">
                <a:avLst/>
              </a:prstGeom>
              <a:blipFill>
                <a:blip r:embed="rId8"/>
                <a:stretch>
                  <a:fillRect l="-409" t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7E82C95-CEA5-6DD8-FAF4-6CA2B5288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6012" y="2908071"/>
            <a:ext cx="4367023" cy="266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47349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 Minimalist sales pitch_Win32_v3" id="{94A97C69-66A9-4087-9F82-0ACADC7B1165}" vid="{910C8C3F-0EFE-4D8C-9BA0-48E193664E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C1F447F-FAA8-4106-988B-648F3C8EDB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9BF405E-7930-4D5C-ABB3-493E9D6D6C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A97235-BEC4-4F82-87A8-2F5DAD53B5F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890</TotalTime>
  <Words>2685</Words>
  <Application>Microsoft Office PowerPoint</Application>
  <PresentationFormat>Widescreen</PresentationFormat>
  <Paragraphs>269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Cambria Math</vt:lpstr>
      <vt:lpstr>Tenorite</vt:lpstr>
      <vt:lpstr>Monoline</vt:lpstr>
      <vt:lpstr>Topic: Robust parameter estimation and outlier detection in online streaming data using two-fold incremental Gaussian mixture model </vt:lpstr>
      <vt:lpstr>Thesis problem</vt:lpstr>
      <vt:lpstr>What is a gaussian mixture model?</vt:lpstr>
      <vt:lpstr>Problem statement</vt:lpstr>
      <vt:lpstr>Our Contribution</vt:lpstr>
      <vt:lpstr>Our contribution</vt:lpstr>
      <vt:lpstr>Related work</vt:lpstr>
      <vt:lpstr>Incremental gaussian mixture model (IGMM)</vt:lpstr>
      <vt:lpstr>Modified Incremental gaussian mixture model (MIGMM)</vt:lpstr>
      <vt:lpstr>Modified Incremental gaussian mixture model (MIGMM)</vt:lpstr>
      <vt:lpstr>Modified Incremental gaussian mixture model (MIGMM)</vt:lpstr>
      <vt:lpstr>Fundamental limitation of migmm</vt:lpstr>
      <vt:lpstr>Formulation of a new model</vt:lpstr>
      <vt:lpstr>Two-fold Incremental gaussian mixture framework</vt:lpstr>
      <vt:lpstr>General outline of the framework</vt:lpstr>
      <vt:lpstr>IGMM AS AN AUXILLIARY MODEL</vt:lpstr>
      <vt:lpstr>Incremental dbscan AS AN AUXILLIARY MODEL</vt:lpstr>
      <vt:lpstr>Experiments and results</vt:lpstr>
      <vt:lpstr>Limitation of IGMM</vt:lpstr>
      <vt:lpstr>Limitation of IGMM</vt:lpstr>
      <vt:lpstr>Limitation of MIGMM</vt:lpstr>
      <vt:lpstr>Evaluation of 2f-igmm with migmm</vt:lpstr>
      <vt:lpstr>Evaluation of 2f-igmm with migmm</vt:lpstr>
      <vt:lpstr>Sensitivity analysis of 2F-IGMM</vt:lpstr>
      <vt:lpstr>Evaluation of 2f-igmm ON a real-world data</vt:lpstr>
      <vt:lpstr>Evaluation of 2f-igmm ON a real-world data</vt:lpstr>
      <vt:lpstr>Conclusion and Future work</vt:lpstr>
      <vt:lpstr>PowerPoint Presentation</vt:lpstr>
      <vt:lpstr>References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Topic: Robust estimation and outlier detection using two-fold incremental Gaussian mixture model </dc:title>
  <dc:creator>Prabhav Patil</dc:creator>
  <cp:lastModifiedBy>Prabhav Patil</cp:lastModifiedBy>
  <cp:revision>10</cp:revision>
  <dcterms:created xsi:type="dcterms:W3CDTF">2023-11-07T00:17:54Z</dcterms:created>
  <dcterms:modified xsi:type="dcterms:W3CDTF">2024-04-29T05:28:11Z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